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60"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D17BCF-9FA1-4484-88E8-BD11058B3CDC}"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D17BCF-9FA1-4484-88E8-BD11058B3CD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D17BCF-9FA1-4484-88E8-BD11058B3CD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D17BCF-9FA1-4484-88E8-BD11058B3CD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D17BCF-9FA1-4484-88E8-BD11058B3CDC}"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D17BCF-9FA1-4484-88E8-BD11058B3CD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D17BCF-9FA1-4484-88E8-BD11058B3CDC}"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D17BCF-9FA1-4484-88E8-BD11058B3CD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D17BCF-9FA1-4484-88E8-BD11058B3CD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D17BCF-9FA1-4484-88E8-BD11058B3CDC}"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231B0B-B994-4FC1-8E72-798628D8CDDC}" type="datetimeFigureOut">
              <a:rPr lang="en-US" smtClean="0"/>
              <a:pPr/>
              <a:t>12/15/2013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D17BCF-9FA1-4484-88E8-BD11058B3CD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C0231B0B-B994-4FC1-8E72-798628D8CDDC}" type="datetimeFigureOut">
              <a:rPr lang="en-US" smtClean="0"/>
              <a:pPr/>
              <a:t>12/15/2013</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31D17BCF-9FA1-4484-88E8-BD11058B3CDC}"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810000"/>
            <a:ext cx="7543800" cy="1524000"/>
          </a:xfrm>
        </p:spPr>
        <p:txBody>
          <a:bodyPr>
            <a:noAutofit/>
          </a:bodyPr>
          <a:lstStyle/>
          <a:p>
            <a:r>
              <a:rPr lang="en-US" sz="4400" dirty="0" smtClean="0"/>
              <a:t>What are the major religious beliefs of Islam, why did certain religious groups feel that revolution against the Shah was necessary, and how does this belief impact the citizens of Iran, the US, and/or the rest of the world?</a:t>
            </a:r>
            <a:endParaRPr lang="en-US" sz="4400" dirty="0"/>
          </a:p>
        </p:txBody>
      </p:sp>
      <p:sp>
        <p:nvSpPr>
          <p:cNvPr id="3" name="Subtitle 2"/>
          <p:cNvSpPr>
            <a:spLocks noGrp="1"/>
          </p:cNvSpPr>
          <p:nvPr>
            <p:ph type="subTitle" idx="1"/>
          </p:nvPr>
        </p:nvSpPr>
        <p:spPr>
          <a:xfrm>
            <a:off x="1371600" y="5334000"/>
            <a:ext cx="6400800" cy="1752600"/>
          </a:xfrm>
        </p:spPr>
        <p:txBody>
          <a:bodyPr/>
          <a:lstStyle/>
          <a:p>
            <a:r>
              <a:rPr lang="en-US" dirty="0" smtClean="0"/>
              <a:t>Jonathan Belanger</a:t>
            </a:r>
            <a:endParaRPr lang="en-US" dirty="0"/>
          </a:p>
        </p:txBody>
      </p:sp>
    </p:spTree>
    <p:extLst>
      <p:ext uri="{BB962C8B-B14F-4D97-AF65-F5344CB8AC3E}">
        <p14:creationId xmlns:p14="http://schemas.microsoft.com/office/powerpoint/2010/main" xmlns="" val="1592370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Beliefs of Islam</a:t>
            </a:r>
            <a:endParaRPr lang="en-US" dirty="0"/>
          </a:p>
        </p:txBody>
      </p:sp>
      <p:sp>
        <p:nvSpPr>
          <p:cNvPr id="3" name="Content Placeholder 2"/>
          <p:cNvSpPr>
            <a:spLocks noGrp="1"/>
          </p:cNvSpPr>
          <p:nvPr>
            <p:ph idx="1"/>
          </p:nvPr>
        </p:nvSpPr>
        <p:spPr/>
        <p:txBody>
          <a:bodyPr>
            <a:normAutofit lnSpcReduction="10000"/>
          </a:bodyPr>
          <a:lstStyle/>
          <a:p>
            <a:r>
              <a:rPr lang="en-US" dirty="0" smtClean="0"/>
              <a:t>6 Pillars (see picture)</a:t>
            </a:r>
          </a:p>
          <a:p>
            <a:r>
              <a:rPr lang="en-US" dirty="0" smtClean="0"/>
              <a:t>There is only one God (Allah)</a:t>
            </a:r>
          </a:p>
          <a:p>
            <a:r>
              <a:rPr lang="en-US" dirty="0" smtClean="0"/>
              <a:t>Muhammad is the Prophet and the creator of Islam</a:t>
            </a:r>
          </a:p>
          <a:p>
            <a:r>
              <a:rPr lang="en-US" dirty="0" smtClean="0"/>
              <a:t>Sacred book called the Qur’an</a:t>
            </a:r>
          </a:p>
          <a:p>
            <a:r>
              <a:rPr lang="en-US" dirty="0" smtClean="0"/>
              <a:t> You must please Allah to go to Paradise in Afterlife</a:t>
            </a:r>
          </a:p>
          <a:p>
            <a:r>
              <a:rPr lang="en-US" dirty="0" smtClean="0"/>
              <a:t>There is Paradise and Hell</a:t>
            </a:r>
          </a:p>
          <a:p>
            <a:r>
              <a:rPr lang="en-US" dirty="0" smtClean="0"/>
              <a:t>Believe in Al-</a:t>
            </a:r>
            <a:r>
              <a:rPr lang="en-US" dirty="0" err="1" smtClean="0"/>
              <a:t>Qadar</a:t>
            </a:r>
            <a:r>
              <a:rPr lang="en-US" dirty="0" smtClean="0"/>
              <a:t>, God knows everything</a:t>
            </a:r>
          </a:p>
          <a:p>
            <a:pPr lvl="1"/>
            <a:r>
              <a:rPr lang="en-US" dirty="0" smtClean="0"/>
              <a:t>What he wants to happen happens</a:t>
            </a:r>
          </a:p>
          <a:p>
            <a:pPr lvl="1"/>
            <a:r>
              <a:rPr lang="en-US" dirty="0" smtClean="0"/>
              <a:t>What he doesn’t want to happen doesn’t </a:t>
            </a:r>
          </a:p>
        </p:txBody>
      </p:sp>
      <p:pic>
        <p:nvPicPr>
          <p:cNvPr id="1026" name="Picture 2" descr="http://media.patheos.com/Images/Islam/Islam_Anno2_10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81800" y="3332718"/>
            <a:ext cx="2362200" cy="21850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73370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was Revolution Necessary? </a:t>
            </a:r>
            <a:endParaRPr lang="en-US" dirty="0"/>
          </a:p>
        </p:txBody>
      </p:sp>
      <p:sp>
        <p:nvSpPr>
          <p:cNvPr id="3" name="Content Placeholder 2"/>
          <p:cNvSpPr>
            <a:spLocks noGrp="1"/>
          </p:cNvSpPr>
          <p:nvPr>
            <p:ph idx="1"/>
          </p:nvPr>
        </p:nvSpPr>
        <p:spPr/>
        <p:txBody>
          <a:bodyPr/>
          <a:lstStyle/>
          <a:p>
            <a:r>
              <a:rPr lang="en-US" dirty="0" smtClean="0"/>
              <a:t>The Shah was a totalitarian leader and controlled everything</a:t>
            </a:r>
          </a:p>
          <a:p>
            <a:r>
              <a:rPr lang="en-US" dirty="0" smtClean="0"/>
              <a:t>Freedom of expression and human rights were ignored</a:t>
            </a:r>
          </a:p>
          <a:p>
            <a:r>
              <a:rPr lang="en-US" dirty="0" smtClean="0"/>
              <a:t>Religious wear was prohibited to modernize the country</a:t>
            </a:r>
          </a:p>
          <a:p>
            <a:pPr lvl="1"/>
            <a:r>
              <a:rPr lang="en-US" dirty="0" smtClean="0"/>
              <a:t>Only western wear was allowed unless you </a:t>
            </a:r>
            <a:r>
              <a:rPr lang="en-US" dirty="0" smtClean="0"/>
              <a:t>had </a:t>
            </a:r>
            <a:r>
              <a:rPr lang="en-US" dirty="0" smtClean="0"/>
              <a:t>a certificate of </a:t>
            </a:r>
            <a:r>
              <a:rPr lang="en-US" dirty="0" err="1" smtClean="0"/>
              <a:t>ijthihad</a:t>
            </a:r>
            <a:r>
              <a:rPr lang="en-US" dirty="0" smtClean="0"/>
              <a:t> </a:t>
            </a:r>
            <a:r>
              <a:rPr lang="en-US" dirty="0" smtClean="0"/>
              <a:t>which stated that you wer</a:t>
            </a:r>
            <a:r>
              <a:rPr lang="en-US" dirty="0" smtClean="0"/>
              <a:t>e practicing religion at a higher level (priest, minister etc.)</a:t>
            </a:r>
          </a:p>
          <a:p>
            <a:endParaRPr lang="en-US" dirty="0" smtClean="0"/>
          </a:p>
        </p:txBody>
      </p:sp>
      <p:pic>
        <p:nvPicPr>
          <p:cNvPr id="3074" name="Picture 2" descr="http://i.telegraph.co.uk/multimedia/archive/01292/iran_1292737c.jpg"/>
          <p:cNvPicPr>
            <a:picLocks noChangeAspect="1" noChangeArrowheads="1"/>
          </p:cNvPicPr>
          <p:nvPr/>
        </p:nvPicPr>
        <p:blipFill>
          <a:blip r:embed="rId2" cstate="print"/>
          <a:srcRect/>
          <a:stretch>
            <a:fillRect/>
          </a:stretch>
        </p:blipFill>
        <p:spPr bwMode="auto">
          <a:xfrm>
            <a:off x="6019800" y="3505200"/>
            <a:ext cx="3124200" cy="1956022"/>
          </a:xfrm>
          <a:prstGeom prst="rect">
            <a:avLst/>
          </a:prstGeom>
          <a:noFill/>
        </p:spPr>
      </p:pic>
    </p:spTree>
    <p:extLst>
      <p:ext uri="{BB962C8B-B14F-4D97-AF65-F5344CB8AC3E}">
        <p14:creationId xmlns:p14="http://schemas.microsoft.com/office/powerpoint/2010/main" xmlns="" val="3545817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Effects on Iran, US, and Rest of the World</a:t>
            </a:r>
            <a:endParaRPr lang="en-US" dirty="0"/>
          </a:p>
        </p:txBody>
      </p:sp>
      <p:sp>
        <p:nvSpPr>
          <p:cNvPr id="3" name="Content Placeholder 2"/>
          <p:cNvSpPr>
            <a:spLocks noGrp="1"/>
          </p:cNvSpPr>
          <p:nvPr>
            <p:ph idx="1"/>
          </p:nvPr>
        </p:nvSpPr>
        <p:spPr/>
        <p:txBody>
          <a:bodyPr/>
          <a:lstStyle/>
          <a:p>
            <a:r>
              <a:rPr lang="en-US" dirty="0" smtClean="0"/>
              <a:t>In 1979, an Islamic revolution occurred, ousting the Shah and his ideas</a:t>
            </a:r>
          </a:p>
          <a:p>
            <a:r>
              <a:rPr lang="en-US" dirty="0" smtClean="0"/>
              <a:t>Iran is now run by radicals and has poor relations with the US </a:t>
            </a:r>
          </a:p>
          <a:p>
            <a:r>
              <a:rPr lang="en-US" dirty="0" smtClean="0"/>
              <a:t>Women have little to no rights and are severely restricted in what they can and can’t do </a:t>
            </a:r>
          </a:p>
          <a:p>
            <a:r>
              <a:rPr lang="en-US" dirty="0" smtClean="0"/>
              <a:t>Iran is a politically unstable country and is a threat to cause global conflict</a:t>
            </a:r>
            <a:endParaRPr lang="en-US" dirty="0"/>
          </a:p>
        </p:txBody>
      </p:sp>
      <p:pic>
        <p:nvPicPr>
          <p:cNvPr id="1026" name="Picture 2" descr="http://a.abcnews.go.com/images/International/gty_britain_iran_nt_111129_wblog.jpg"/>
          <p:cNvPicPr>
            <a:picLocks noChangeAspect="1" noChangeArrowheads="1"/>
          </p:cNvPicPr>
          <p:nvPr/>
        </p:nvPicPr>
        <p:blipFill>
          <a:blip r:embed="rId2" cstate="print"/>
          <a:srcRect/>
          <a:stretch>
            <a:fillRect/>
          </a:stretch>
        </p:blipFill>
        <p:spPr bwMode="auto">
          <a:xfrm>
            <a:off x="6248401" y="5228467"/>
            <a:ext cx="2895600" cy="162953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Citied</a:t>
            </a:r>
            <a:endParaRPr lang="en-US" dirty="0"/>
          </a:p>
        </p:txBody>
      </p:sp>
      <p:sp>
        <p:nvSpPr>
          <p:cNvPr id="3" name="Content Placeholder 2"/>
          <p:cNvSpPr>
            <a:spLocks noGrp="1"/>
          </p:cNvSpPr>
          <p:nvPr>
            <p:ph idx="1"/>
          </p:nvPr>
        </p:nvSpPr>
        <p:spPr>
          <a:xfrm>
            <a:off x="762000" y="685800"/>
            <a:ext cx="7543800" cy="4572000"/>
          </a:xfrm>
        </p:spPr>
        <p:txBody>
          <a:bodyPr>
            <a:normAutofit fontScale="62500" lnSpcReduction="20000"/>
          </a:bodyPr>
          <a:lstStyle/>
          <a:p>
            <a:pPr>
              <a:buNone/>
            </a:pPr>
            <a:r>
              <a:rPr lang="en-US" dirty="0"/>
              <a:t>Davies-</a:t>
            </a:r>
            <a:r>
              <a:rPr lang="en-US" dirty="0" err="1"/>
              <a:t>Stofka</a:t>
            </a:r>
            <a:r>
              <a:rPr lang="en-US" dirty="0"/>
              <a:t>, Beth. "Islam." </a:t>
            </a:r>
            <a:r>
              <a:rPr lang="en-US" i="1" dirty="0"/>
              <a:t>Worship and Devotion </a:t>
            </a:r>
            <a:r>
              <a:rPr lang="en-US" i="1" dirty="0" smtClean="0"/>
              <a:t>in 	Daily </a:t>
            </a:r>
            <a:r>
              <a:rPr lang="en-US" i="1" dirty="0"/>
              <a:t>Life</a:t>
            </a:r>
            <a:r>
              <a:rPr lang="en-US" dirty="0"/>
              <a:t>. </a:t>
            </a:r>
            <a:r>
              <a:rPr lang="en-US" dirty="0" err="1"/>
              <a:t>Patheos</a:t>
            </a:r>
            <a:r>
              <a:rPr lang="en-US" dirty="0"/>
              <a:t>, 2013. Web. 11 Dec. 2013. </a:t>
            </a:r>
            <a:r>
              <a:rPr lang="en-US" dirty="0" smtClean="0"/>
              <a:t>	&lt;</a:t>
            </a:r>
            <a:r>
              <a:rPr lang="en-US" dirty="0"/>
              <a:t>http://</a:t>
            </a:r>
            <a:r>
              <a:rPr lang="en-US" dirty="0" smtClean="0"/>
              <a:t>www.patheos.com/Library/Islam/Ritual-	Worship-Devotion-Symbolism/Worship-and-	Devotion-in-Daily-Life.html</a:t>
            </a:r>
            <a:r>
              <a:rPr lang="en-US" dirty="0"/>
              <a:t>&gt;.</a:t>
            </a:r>
          </a:p>
          <a:p>
            <a:pPr>
              <a:buNone/>
            </a:pPr>
            <a:endParaRPr lang="en-US" dirty="0" smtClean="0"/>
          </a:p>
          <a:p>
            <a:pPr>
              <a:buNone/>
            </a:pPr>
            <a:r>
              <a:rPr lang="en-US" dirty="0" smtClean="0"/>
              <a:t>"</a:t>
            </a:r>
            <a:r>
              <a:rPr lang="en-US" dirty="0"/>
              <a:t>Muslim Beliefs." </a:t>
            </a:r>
            <a:r>
              <a:rPr lang="en-US" i="1" dirty="0"/>
              <a:t>Beliefs of Islam</a:t>
            </a:r>
            <a:r>
              <a:rPr lang="en-US" dirty="0"/>
              <a:t>. Religion Facts, 2013. </a:t>
            </a:r>
            <a:r>
              <a:rPr lang="en-US" dirty="0" smtClean="0"/>
              <a:t>	Web</a:t>
            </a:r>
            <a:r>
              <a:rPr lang="en-US" dirty="0"/>
              <a:t>. 11 Dec. 2013. </a:t>
            </a:r>
            <a:r>
              <a:rPr lang="en-US" dirty="0" smtClean="0"/>
              <a:t>	&lt;</a:t>
            </a:r>
            <a:r>
              <a:rPr lang="en-US" dirty="0"/>
              <a:t>http://www.religionfacts.com/islam/beliefs.htm&gt;.</a:t>
            </a:r>
          </a:p>
          <a:p>
            <a:pPr>
              <a:buNone/>
            </a:pPr>
            <a:endParaRPr lang="en-US" dirty="0" smtClean="0"/>
          </a:p>
          <a:p>
            <a:pPr>
              <a:buNone/>
            </a:pPr>
            <a:r>
              <a:rPr lang="en-US" dirty="0" err="1" smtClean="0"/>
              <a:t>Khalaji</a:t>
            </a:r>
            <a:r>
              <a:rPr lang="en-US" dirty="0" smtClean="0"/>
              <a:t>, </a:t>
            </a:r>
            <a:r>
              <a:rPr lang="en-US" dirty="0" err="1" smtClean="0"/>
              <a:t>Mehdi</a:t>
            </a:r>
            <a:r>
              <a:rPr lang="en-US" dirty="0" smtClean="0"/>
              <a:t>. "Iran's regime of religion." </a:t>
            </a:r>
            <a:r>
              <a:rPr lang="en-US" i="1" dirty="0" smtClean="0"/>
              <a:t>Journal of </a:t>
            </a:r>
            <a:endParaRPr lang="en-US" i="1" dirty="0" smtClean="0"/>
          </a:p>
          <a:p>
            <a:pPr>
              <a:buNone/>
            </a:pPr>
            <a:r>
              <a:rPr lang="en-US" i="1" dirty="0" smtClean="0"/>
              <a:t>		International </a:t>
            </a:r>
            <a:r>
              <a:rPr lang="en-US" i="1" dirty="0" smtClean="0"/>
              <a:t>Affairs</a:t>
            </a:r>
            <a:r>
              <a:rPr lang="en-US" dirty="0" smtClean="0"/>
              <a:t> 65.1 (2011): 131+. </a:t>
            </a:r>
            <a:r>
              <a:rPr lang="en-US" i="1" dirty="0" smtClean="0"/>
              <a:t>Student </a:t>
            </a:r>
            <a:r>
              <a:rPr lang="en-US" i="1" dirty="0" smtClean="0"/>
              <a:t>	Resources </a:t>
            </a:r>
            <a:r>
              <a:rPr lang="en-US" i="1" dirty="0" smtClean="0"/>
              <a:t>in </a:t>
            </a:r>
            <a:r>
              <a:rPr lang="en-US" i="1" dirty="0" smtClean="0"/>
              <a:t>	Context</a:t>
            </a:r>
            <a:r>
              <a:rPr lang="en-US" dirty="0" smtClean="0"/>
              <a:t>. Web. 15 Dec. 2013</a:t>
            </a:r>
            <a:r>
              <a:rPr lang="en-US" dirty="0" smtClean="0"/>
              <a:t>.</a:t>
            </a:r>
          </a:p>
          <a:p>
            <a:pPr>
              <a:buNone/>
            </a:pPr>
            <a:endParaRPr lang="en-US" dirty="0" smtClean="0"/>
          </a:p>
          <a:p>
            <a:pPr>
              <a:buNone/>
            </a:pPr>
            <a:r>
              <a:rPr lang="en-US" dirty="0" smtClean="0"/>
              <a:t>Allan</a:t>
            </a:r>
            <a:r>
              <a:rPr lang="en-US" dirty="0" smtClean="0"/>
              <a:t>, James. "Iranian Revolution: Telegraph Correspondent Relives 1979." </a:t>
            </a:r>
            <a:r>
              <a:rPr lang="en-US" i="1" dirty="0" smtClean="0"/>
              <a:t>The Telegraph</a:t>
            </a:r>
            <a:r>
              <a:rPr lang="en-US" dirty="0" smtClean="0"/>
              <a:t>. Telegraph Media Group, 09 Feb. 2009. Web. 15 Dec. 2013. &lt;http://www.telegraph.co.uk/news/worldnews/middleeast/iran/4570970/Iranian-Revolution-Telegraph-correspondent-relives-1979.html</a:t>
            </a:r>
            <a:r>
              <a:rPr lang="en-US" dirty="0" smtClean="0"/>
              <a:t>&gt;.</a:t>
            </a:r>
          </a:p>
          <a:p>
            <a:pPr>
              <a:buNone/>
            </a:pPr>
            <a:endParaRPr lang="en-US" smtClean="0"/>
          </a:p>
          <a:p>
            <a:pPr>
              <a:buNone/>
            </a:pPr>
            <a:r>
              <a:rPr lang="en-US" smtClean="0"/>
              <a:t>Torre</a:t>
            </a:r>
            <a:r>
              <a:rPr lang="en-US" dirty="0" smtClean="0"/>
              <a:t>, Noemi De La. "Today in Pictures: Nov. 29, 2011." </a:t>
            </a:r>
            <a:r>
              <a:rPr lang="en-US" i="1" dirty="0" smtClean="0"/>
              <a:t>ABC News</a:t>
            </a:r>
            <a:r>
              <a:rPr lang="en-US" dirty="0" smtClean="0"/>
              <a:t>. ABC News Network, 29 Nov. 2011. Web. 15 Dec. 2013. &lt;http://abcnews.go.com/blogs/headlines/2011/11/today-in-pictures-nov-29-2011/&gt;.</a:t>
            </a:r>
            <a:endParaRPr lang="en-US" dirty="0" smtClean="0"/>
          </a:p>
          <a:p>
            <a:pPr>
              <a:buNone/>
            </a:pP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xmlns="" val="2203836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88</TotalTime>
  <Words>251</Words>
  <Application>Microsoft Office PowerPoint</Application>
  <PresentationFormat>On-screen Show (4:3)</PresentationFormat>
  <Paragraphs>34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NewsPrint</vt:lpstr>
      <vt:lpstr>What are the major religious beliefs of Islam, why did certain religious groups feel that revolution against the Shah was necessary, and how does this belief impact the citizens of Iran, the US, and/or the rest of the world?</vt:lpstr>
      <vt:lpstr>Major Beliefs of Islam</vt:lpstr>
      <vt:lpstr>Why was Revolution Necessary? </vt:lpstr>
      <vt:lpstr>Effects on Iran, US, and Rest of the World</vt:lpstr>
      <vt:lpstr>Works Citied</vt:lpstr>
    </vt:vector>
  </TitlesOfParts>
  <Company>Wake County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major religious beliefs of Islam, why did certain religious groups feel that revolution against the Shah was necessary, and how does this belief impact the citizens of Iran, the US, and/or the rest of the world?</dc:title>
  <dc:creator>248243</dc:creator>
  <cp:lastModifiedBy>Jonathan_2</cp:lastModifiedBy>
  <cp:revision>9</cp:revision>
  <dcterms:created xsi:type="dcterms:W3CDTF">2013-12-13T17:03:30Z</dcterms:created>
  <dcterms:modified xsi:type="dcterms:W3CDTF">2013-12-15T17:41:43Z</dcterms:modified>
</cp:coreProperties>
</file>